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</p:sldMasterIdLst>
  <p:notesMasterIdLst>
    <p:notesMasterId r:id="rId4"/>
  </p:notesMasterIdLst>
  <p:sldIdLst>
    <p:sldId id="1543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0FD6B3-4A83-41AE-A262-B06E2405A230}" v="3" dt="2023-07-20T21:21:54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427" autoAdjust="0"/>
    <p:restoredTop sz="96247" autoAdjust="0"/>
  </p:normalViewPr>
  <p:slideViewPr>
    <p:cSldViewPr snapToGrid="0">
      <p:cViewPr varScale="1">
        <p:scale>
          <a:sx n="124" d="100"/>
          <a:sy n="124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7836A-5C86-FD4E-B219-CADFCE7E431E}" type="datetimeFigureOut">
              <a:t>8/22/23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7C5CB-C8DC-D54D-B2BD-2449582EAA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6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epmc.org/abstract/MED/21841154" TargetMode="External"/><Relationship Id="rId7" Type="http://schemas.openxmlformats.org/officeDocument/2006/relationships/hyperlink" Target="http://ec.europa.eu/health/ph_risk/committees/04_scenihr/docs/scenihr_o_017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uropepmc.org/abstract/MED/22575206" TargetMode="External"/><Relationship Id="rId5" Type="http://schemas.openxmlformats.org/officeDocument/2006/relationships/hyperlink" Target="http://europepmc.org/abstract/MED/21768736" TargetMode="External"/><Relationship Id="rId4" Type="http://schemas.openxmlformats.org/officeDocument/2006/relationships/hyperlink" Target="http://europepmc.org/abstract/MED/18404276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Exposure to loud noise is a recognized problem</a:t>
            </a:r>
            <a:r>
              <a:rPr lang="en-US" baseline="0" dirty="0"/>
              <a:t> and a source of major health issues. Audiology students will learn about this in great detail and further info is provided below. However, in this class </a:t>
            </a:r>
            <a:r>
              <a:rPr lang="en-US" b="1" baseline="0" dirty="0"/>
              <a:t>we will be focusing on the less obvious effects of noise on communication and underlying biological systems</a:t>
            </a:r>
            <a:r>
              <a:rPr lang="en-US" baseline="0" dirty="0"/>
              <a:t>. </a:t>
            </a:r>
          </a:p>
          <a:p>
            <a:endParaRPr lang="en-US" baseline="0" dirty="0"/>
          </a:p>
          <a:p>
            <a:r>
              <a:rPr lang="en-US" baseline="0" dirty="0"/>
              <a:t>Sources of noise:</a:t>
            </a:r>
          </a:p>
          <a:p>
            <a:pPr lvl="1"/>
            <a:r>
              <a:rPr lang="en-US" dirty="0"/>
              <a:t>Machinery, industrial noise</a:t>
            </a:r>
          </a:p>
          <a:p>
            <a:pPr lvl="1"/>
            <a:r>
              <a:rPr lang="en-US" dirty="0"/>
              <a:t>Other occupations involving high noise exposure (see below)</a:t>
            </a:r>
          </a:p>
          <a:p>
            <a:pPr lvl="2"/>
            <a:r>
              <a:rPr lang="en-US" dirty="0"/>
              <a:t>Musicians</a:t>
            </a:r>
          </a:p>
          <a:p>
            <a:pPr lvl="2"/>
            <a:r>
              <a:rPr lang="en-US" dirty="0"/>
              <a:t>Military personnel </a:t>
            </a:r>
          </a:p>
          <a:p>
            <a:pPr lvl="1"/>
            <a:r>
              <a:rPr lang="en-US" dirty="0"/>
              <a:t>Playing music too loud through ear phones</a:t>
            </a:r>
          </a:p>
          <a:p>
            <a:pPr lvl="2"/>
            <a:r>
              <a:rPr lang="en-US" dirty="0"/>
              <a:t>Increasing reports of hearing loss in adolescents due to personal music players</a:t>
            </a:r>
          </a:p>
          <a:p>
            <a:pPr lvl="2"/>
            <a:r>
              <a:rPr lang="en-US" dirty="0"/>
              <a:t>Don’t yet have the data to know what the long-term effects are</a:t>
            </a:r>
          </a:p>
          <a:p>
            <a:pPr lvl="1"/>
            <a:r>
              <a:rPr lang="en-US" dirty="0"/>
              <a:t>Exposure to loud sounds without adequate protection (guns, fireworks, loud concerts)</a:t>
            </a:r>
          </a:p>
          <a:p>
            <a:endParaRPr lang="en-US" dirty="0"/>
          </a:p>
          <a:p>
            <a:r>
              <a:rPr lang="en-US" dirty="0"/>
              <a:t>Effects of noise exposure in various professions:</a:t>
            </a:r>
          </a:p>
          <a:p>
            <a:r>
              <a:rPr lang="en-US" dirty="0"/>
              <a:t>Musicians:</a:t>
            </a:r>
          </a:p>
          <a:p>
            <a:r>
              <a:rPr lang="en-US" dirty="0"/>
              <a:t>Schmidt JH, Pedersen ER, </a:t>
            </a:r>
            <a:r>
              <a:rPr lang="en-US" dirty="0" err="1"/>
              <a:t>Juhl</a:t>
            </a:r>
            <a:r>
              <a:rPr lang="en-US" dirty="0"/>
              <a:t> PM, et al. Sound exposure of symphony orchestra musicians. Ann </a:t>
            </a:r>
            <a:r>
              <a:rPr lang="en-US" dirty="0" err="1"/>
              <a:t>Occup</a:t>
            </a:r>
            <a:r>
              <a:rPr lang="en-US" dirty="0"/>
              <a:t> </a:t>
            </a:r>
            <a:r>
              <a:rPr lang="en-US" dirty="0" err="1"/>
              <a:t>Hyg</a:t>
            </a:r>
            <a:r>
              <a:rPr lang="en-US" dirty="0"/>
              <a:t>. 2011;55:893–905. [</a:t>
            </a:r>
            <a:r>
              <a:rPr lang="en-US" dirty="0">
                <a:hlinkClick r:id="rId3"/>
              </a:rPr>
              <a:t>PubMed</a:t>
            </a:r>
            <a:r>
              <a:rPr lang="en-US" dirty="0"/>
              <a:t>]</a:t>
            </a:r>
          </a:p>
          <a:p>
            <a:r>
              <a:rPr lang="en-US" dirty="0"/>
              <a:t>Jansen EJM, </a:t>
            </a:r>
            <a:r>
              <a:rPr lang="en-US" dirty="0" err="1"/>
              <a:t>Helleman</a:t>
            </a:r>
            <a:r>
              <a:rPr lang="en-US" dirty="0"/>
              <a:t> HW, </a:t>
            </a:r>
            <a:r>
              <a:rPr lang="en-US" dirty="0" err="1"/>
              <a:t>Dreschler</a:t>
            </a:r>
            <a:r>
              <a:rPr lang="en-US" dirty="0"/>
              <a:t> WA, de </a:t>
            </a:r>
            <a:r>
              <a:rPr lang="en-US" dirty="0" err="1"/>
              <a:t>Laat</a:t>
            </a:r>
            <a:r>
              <a:rPr lang="en-US" dirty="0"/>
              <a:t> JA. Noise induced hearing loss and other hearing complaints among musicians of symphony orchestras. </a:t>
            </a:r>
            <a:r>
              <a:rPr lang="en-US" dirty="0" err="1"/>
              <a:t>Int</a:t>
            </a:r>
            <a:r>
              <a:rPr lang="en-US" dirty="0"/>
              <a:t> Arch </a:t>
            </a:r>
            <a:r>
              <a:rPr lang="en-US" dirty="0" err="1"/>
              <a:t>Occup</a:t>
            </a:r>
            <a:r>
              <a:rPr lang="en-US" dirty="0"/>
              <a:t> Environ Health. 2009;82:153–64. [</a:t>
            </a:r>
            <a:r>
              <a:rPr lang="en-US" dirty="0">
                <a:hlinkClick r:id="rId4"/>
              </a:rPr>
              <a:t>PubMed</a:t>
            </a:r>
            <a:r>
              <a:rPr lang="en-US" dirty="0"/>
              <a:t>]</a:t>
            </a:r>
          </a:p>
          <a:p>
            <a:r>
              <a:rPr lang="en-US" dirty="0"/>
              <a:t>Military:</a:t>
            </a:r>
          </a:p>
          <a:p>
            <a:r>
              <a:rPr lang="en-US" dirty="0" err="1"/>
              <a:t>Muhr</a:t>
            </a:r>
            <a:r>
              <a:rPr lang="en-US" dirty="0"/>
              <a:t> P, </a:t>
            </a:r>
            <a:r>
              <a:rPr lang="en-US" dirty="0" err="1"/>
              <a:t>Rosenhall</a:t>
            </a:r>
            <a:r>
              <a:rPr lang="en-US" dirty="0"/>
              <a:t> U. The influence of military service on auditory health and the efficacy of a Hearing Conservation Program. Noise Health. 2011;13:320–27. [</a:t>
            </a:r>
            <a:r>
              <a:rPr lang="en-US" dirty="0">
                <a:hlinkClick r:id="rId5"/>
              </a:rPr>
              <a:t>PubMed</a:t>
            </a:r>
            <a:r>
              <a:rPr lang="en-US" dirty="0"/>
              <a:t>]</a:t>
            </a:r>
          </a:p>
          <a:p>
            <a:r>
              <a:rPr lang="en-US" dirty="0" err="1"/>
              <a:t>Yankaskas</a:t>
            </a:r>
            <a:r>
              <a:rPr lang="en-US" dirty="0"/>
              <a:t> K. Prelude: noise-induced tinnitus and hearing loss in the military. Hear Res. 2013;295:3–8. [</a:t>
            </a:r>
            <a:r>
              <a:rPr lang="en-US" dirty="0">
                <a:hlinkClick r:id="rId6"/>
              </a:rPr>
              <a:t>PubMed</a:t>
            </a:r>
            <a:r>
              <a:rPr lang="en-US" dirty="0"/>
              <a:t>]</a:t>
            </a:r>
          </a:p>
          <a:p>
            <a:r>
              <a:rPr lang="en-US" dirty="0"/>
              <a:t>Personal music player:</a:t>
            </a:r>
          </a:p>
          <a:p>
            <a:r>
              <a:rPr lang="en-US" dirty="0"/>
              <a:t>Scientific Committee on Emerging and Newly Identified Health Risks (SCENIHR) of the European Commission. [accessed July 11, 2013];Potential health risks of exposure to noise from personal music players and mobile phones including a music playing function. 2008 </a:t>
            </a:r>
            <a:r>
              <a:rPr lang="en-US" dirty="0">
                <a:hlinkClick r:id="rId7"/>
              </a:rPr>
              <a:t>http://ec.europa.eu/health/ph_risk/committees/04_scenihr/docs/scenihr_o_017.pdf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360 million people </a:t>
            </a:r>
            <a:r>
              <a:rPr lang="en-US" dirty="0"/>
              <a:t>globally with disabling HL</a:t>
            </a:r>
          </a:p>
          <a:p>
            <a:r>
              <a:rPr lang="en-US" b="1" dirty="0"/>
              <a:t>38 million </a:t>
            </a:r>
            <a:r>
              <a:rPr lang="en-US" dirty="0"/>
              <a:t>in US with significant hearing loss in at least one ear</a:t>
            </a:r>
          </a:p>
          <a:p>
            <a:r>
              <a:rPr lang="en-US" dirty="0"/>
              <a:t>Most common occupational disease in the USA</a:t>
            </a:r>
          </a:p>
          <a:p>
            <a:pPr lvl="1"/>
            <a:r>
              <a:rPr lang="en-US" dirty="0"/>
              <a:t>22 million US workers are exposed to hazardous noise levels at work</a:t>
            </a:r>
          </a:p>
          <a:p>
            <a:pPr lvl="1"/>
            <a:r>
              <a:rPr lang="en-US" dirty="0"/>
              <a:t>Estimated $242 million annually spent on compensation for hearing loss disability</a:t>
            </a:r>
          </a:p>
          <a:p>
            <a:pPr defTabSz="931774">
              <a:defRPr/>
            </a:pPr>
            <a:r>
              <a:rPr lang="en-US" dirty="0"/>
              <a:t>Clinical trials in progress for drugs to treat hearing loss, however prevention is (currently) the only way to preserve hearing</a:t>
            </a:r>
          </a:p>
          <a:p>
            <a:pPr defTabSz="931774">
              <a:defRPr/>
            </a:pPr>
            <a:endParaRPr lang="en-US" dirty="0"/>
          </a:p>
          <a:p>
            <a:r>
              <a:rPr lang="en-US" dirty="0"/>
              <a:t>OSHA's permissible exposure limit (PEL) is 90 </a:t>
            </a:r>
            <a:r>
              <a:rPr lang="en-US" dirty="0" err="1"/>
              <a:t>dBA</a:t>
            </a:r>
            <a:r>
              <a:rPr lang="en-US" dirty="0"/>
              <a:t> for an 8 hour day. </a:t>
            </a:r>
          </a:p>
          <a:p>
            <a:r>
              <a:rPr lang="en-US" dirty="0"/>
              <a:t>The National Institute for Occupational Safety and Health (NIOSH) recommends keeping noise exposure below 85 </a:t>
            </a:r>
            <a:r>
              <a:rPr lang="en-US" dirty="0" err="1"/>
              <a:t>dBA</a:t>
            </a:r>
            <a:r>
              <a:rPr lang="en-US" dirty="0"/>
              <a:t> for eight hours, based on updated research.</a:t>
            </a:r>
          </a:p>
          <a:p>
            <a:r>
              <a:rPr lang="en-US" dirty="0"/>
              <a:t>Still, ignores potential impact of long-term exposure to moderate noise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 err="1"/>
              <a:t>Basner</a:t>
            </a:r>
            <a:r>
              <a:rPr lang="en-US" dirty="0"/>
              <a:t>, M., </a:t>
            </a:r>
            <a:r>
              <a:rPr lang="en-US" dirty="0" err="1"/>
              <a:t>Babisch</a:t>
            </a:r>
            <a:r>
              <a:rPr lang="en-US" dirty="0"/>
              <a:t>, W., Davis, A., Brink, M., Clark, C., Janssen, S., &amp; </a:t>
            </a:r>
            <a:r>
              <a:rPr lang="en-US" dirty="0" err="1"/>
              <a:t>Stansfeld</a:t>
            </a:r>
            <a:r>
              <a:rPr lang="en-US" dirty="0"/>
              <a:t>, S. (2014). Auditory and non-auditory effects of noise on health. </a:t>
            </a:r>
            <a:r>
              <a:rPr lang="en-US" i="1" dirty="0"/>
              <a:t>The Lancet</a:t>
            </a:r>
            <a:r>
              <a:rPr lang="en-US" dirty="0"/>
              <a:t>, </a:t>
            </a:r>
            <a:r>
              <a:rPr lang="en-US" i="1" dirty="0"/>
              <a:t>383</a:t>
            </a:r>
            <a:r>
              <a:rPr lang="en-US" dirty="0"/>
              <a:t>(9925), 1325-1332.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B604-129E-4B29-9D6F-21AFD5356D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3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86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207" indent="0">
              <a:buNone/>
              <a:defRPr sz="2800"/>
            </a:lvl2pPr>
            <a:lvl3pPr marL="912519" indent="0">
              <a:buNone/>
              <a:defRPr sz="2400"/>
            </a:lvl3pPr>
            <a:lvl4pPr marL="1368778" indent="0">
              <a:buNone/>
              <a:defRPr sz="2000"/>
            </a:lvl4pPr>
            <a:lvl5pPr marL="1825037" indent="0">
              <a:buNone/>
              <a:defRPr sz="2000"/>
            </a:lvl5pPr>
            <a:lvl6pPr marL="2281350" indent="0">
              <a:buNone/>
              <a:defRPr sz="2000"/>
            </a:lvl6pPr>
            <a:lvl7pPr marL="2737554" indent="0">
              <a:buNone/>
              <a:defRPr sz="2000"/>
            </a:lvl7pPr>
            <a:lvl8pPr marL="3193760" indent="0">
              <a:buNone/>
              <a:defRPr sz="2000"/>
            </a:lvl8pPr>
            <a:lvl9pPr marL="364996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4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207" indent="0">
              <a:buNone/>
              <a:defRPr sz="1200"/>
            </a:lvl2pPr>
            <a:lvl3pPr marL="912519" indent="0">
              <a:buNone/>
              <a:defRPr sz="1100"/>
            </a:lvl3pPr>
            <a:lvl4pPr marL="1368778" indent="0">
              <a:buNone/>
              <a:defRPr sz="900"/>
            </a:lvl4pPr>
            <a:lvl5pPr marL="1825037" indent="0">
              <a:buNone/>
              <a:defRPr sz="900"/>
            </a:lvl5pPr>
            <a:lvl6pPr marL="2281350" indent="0">
              <a:buNone/>
              <a:defRPr sz="900"/>
            </a:lvl6pPr>
            <a:lvl7pPr marL="2737554" indent="0">
              <a:buNone/>
              <a:defRPr sz="900"/>
            </a:lvl7pPr>
            <a:lvl8pPr marL="3193760" indent="0">
              <a:buNone/>
              <a:defRPr sz="900"/>
            </a:lvl8pPr>
            <a:lvl9pPr marL="364996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63E5-616A-45F9-8A7C-7CE3CB706005}" type="datetime1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B03-42E3-42AC-A2F4-8E6EAD42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7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8EA3-12C9-4D41-B537-4F0B09DEFEC2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B03-42E3-42AC-A2F4-8E6EAD42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45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F727-547A-46CF-B329-036E1EC58B6A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B03-42E3-42AC-A2F4-8E6EAD42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9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346D-9475-4AEA-8EB5-F10EDDBC287B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B03-42E3-42AC-A2F4-8E6EAD42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668A-3EFD-4BD8-AFF3-2686910247AA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B03-42E3-42AC-A2F4-8E6EAD42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4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2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5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0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3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37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499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DE1D-A751-4154-84D5-4F406C0ACCFB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B03-42E3-42AC-A2F4-8E6EAD42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8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06C2-EE9E-4ECB-BA4B-3E46D170A0A3}" type="datetime1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B03-42E3-42AC-A2F4-8E6EAD42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0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07" indent="0">
              <a:buNone/>
              <a:defRPr sz="2000" b="1"/>
            </a:lvl2pPr>
            <a:lvl3pPr marL="912519" indent="0">
              <a:buNone/>
              <a:defRPr sz="1900" b="1"/>
            </a:lvl3pPr>
            <a:lvl4pPr marL="1368778" indent="0">
              <a:buNone/>
              <a:defRPr sz="1600" b="1"/>
            </a:lvl4pPr>
            <a:lvl5pPr marL="1825037" indent="0">
              <a:buNone/>
              <a:defRPr sz="1600" b="1"/>
            </a:lvl5pPr>
            <a:lvl6pPr marL="2281350" indent="0">
              <a:buNone/>
              <a:defRPr sz="1600" b="1"/>
            </a:lvl6pPr>
            <a:lvl7pPr marL="2737554" indent="0">
              <a:buNone/>
              <a:defRPr sz="1600" b="1"/>
            </a:lvl7pPr>
            <a:lvl8pPr marL="3193760" indent="0">
              <a:buNone/>
              <a:defRPr sz="1600" b="1"/>
            </a:lvl8pPr>
            <a:lvl9pPr marL="36499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07" indent="0">
              <a:buNone/>
              <a:defRPr sz="2000" b="1"/>
            </a:lvl2pPr>
            <a:lvl3pPr marL="912519" indent="0">
              <a:buNone/>
              <a:defRPr sz="1900" b="1"/>
            </a:lvl3pPr>
            <a:lvl4pPr marL="1368778" indent="0">
              <a:buNone/>
              <a:defRPr sz="1600" b="1"/>
            </a:lvl4pPr>
            <a:lvl5pPr marL="1825037" indent="0">
              <a:buNone/>
              <a:defRPr sz="1600" b="1"/>
            </a:lvl5pPr>
            <a:lvl6pPr marL="2281350" indent="0">
              <a:buNone/>
              <a:defRPr sz="1600" b="1"/>
            </a:lvl6pPr>
            <a:lvl7pPr marL="2737554" indent="0">
              <a:buNone/>
              <a:defRPr sz="1600" b="1"/>
            </a:lvl7pPr>
            <a:lvl8pPr marL="3193760" indent="0">
              <a:buNone/>
              <a:defRPr sz="1600" b="1"/>
            </a:lvl8pPr>
            <a:lvl9pPr marL="36499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D86E-54E6-4F06-A1AF-886A409011C0}" type="datetime1">
              <a:rPr lang="en-US" smtClean="0"/>
              <a:t>8/22/23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B03-42E3-42AC-A2F4-8E6EAD42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5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8389-756E-4B68-A0A9-F57F76D36236}" type="datetime1">
              <a:rPr lang="en-US" smtClean="0"/>
              <a:t>8/22/23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B03-42E3-42AC-A2F4-8E6EAD42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1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6077-0651-40B7-A151-4C98EEEEA661}" type="datetime1">
              <a:rPr lang="en-US" smtClean="0"/>
              <a:t>8/22/23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B03-42E3-42AC-A2F4-8E6EAD42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4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207" indent="0">
              <a:buNone/>
              <a:defRPr sz="1200"/>
            </a:lvl2pPr>
            <a:lvl3pPr marL="912519" indent="0">
              <a:buNone/>
              <a:defRPr sz="1100"/>
            </a:lvl3pPr>
            <a:lvl4pPr marL="1368778" indent="0">
              <a:buNone/>
              <a:defRPr sz="900"/>
            </a:lvl4pPr>
            <a:lvl5pPr marL="1825037" indent="0">
              <a:buNone/>
              <a:defRPr sz="900"/>
            </a:lvl5pPr>
            <a:lvl6pPr marL="2281350" indent="0">
              <a:buNone/>
              <a:defRPr sz="900"/>
            </a:lvl6pPr>
            <a:lvl7pPr marL="2737554" indent="0">
              <a:buNone/>
              <a:defRPr sz="900"/>
            </a:lvl7pPr>
            <a:lvl8pPr marL="3193760" indent="0">
              <a:buNone/>
              <a:defRPr sz="900"/>
            </a:lvl8pPr>
            <a:lvl9pPr marL="364996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80DD-EFBF-43AD-B80E-D62DFBC8CAD3}" type="datetime1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B03-42E3-42AC-A2F4-8E6EAD42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619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mic Sans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mic Sans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274" tIns="45718" rIns="91274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274" tIns="45718" rIns="9127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274" tIns="45718" rIns="9127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05B27-04D2-4327-8FD8-4F0AD60C2610}" type="datetime1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274" tIns="45718" rIns="9127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274" tIns="45718" rIns="9127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87B03-42E3-42AC-A2F4-8E6EAD42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92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ctr" defTabSz="9125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34" indent="-342234" algn="l" defTabSz="912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401" indent="-285197" algn="l" defTabSz="91251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74" indent="-228157" algn="l" defTabSz="9125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80" indent="-228157" algn="l" defTabSz="91251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87" indent="-228157" algn="l" defTabSz="91251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99" indent="-228157" algn="l" defTabSz="912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659" indent="-228157" algn="l" defTabSz="912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917" indent="-228157" algn="l" defTabSz="912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230" indent="-228157" algn="l" defTabSz="912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07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19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78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37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350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554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760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967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15493" y="170933"/>
            <a:ext cx="3057243" cy="384719"/>
          </a:xfrm>
          <a:prstGeom prst="rect">
            <a:avLst/>
          </a:prstGeom>
          <a:noFill/>
        </p:spPr>
        <p:txBody>
          <a:bodyPr wrap="none" lIns="91274" tIns="45718" rIns="91274" bIns="45718" rtlCol="0">
            <a:spAutoFit/>
          </a:bodyPr>
          <a:lstStyle/>
          <a:p>
            <a:pPr marL="0" marR="0" lvl="0" indent="0" algn="l" defTabSz="912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NOISE THERMOMETER</a:t>
            </a:r>
          </a:p>
        </p:txBody>
      </p:sp>
      <p:pic>
        <p:nvPicPr>
          <p:cNvPr id="6" name="Picture 5" descr="A green and white background&#10;&#10;Description automatically generated">
            <a:extLst>
              <a:ext uri="{FF2B5EF4-FFF2-40B4-BE49-F238E27FC236}">
                <a16:creationId xmlns:a16="http://schemas.microsoft.com/office/drawing/2014/main" id="{7F5799F1-1A65-9B05-CA98-A29BDCDFC0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8" t="5944" r="89891" b="9083"/>
          <a:stretch/>
        </p:blipFill>
        <p:spPr>
          <a:xfrm>
            <a:off x="5065976" y="778476"/>
            <a:ext cx="860991" cy="5982479"/>
          </a:xfrm>
          <a:prstGeom prst="rect">
            <a:avLst/>
          </a:prstGeom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4685FA2E-3AE2-70CB-1051-4827356EEC8D}"/>
              </a:ext>
            </a:extLst>
          </p:cNvPr>
          <p:cNvSpPr txBox="1"/>
          <p:nvPr/>
        </p:nvSpPr>
        <p:spPr>
          <a:xfrm>
            <a:off x="5349681" y="963801"/>
            <a:ext cx="6405766" cy="55610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950"/>
              </a:spcAft>
            </a:pPr>
            <a:r>
              <a:rPr lang="en-US" sz="17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—</a:t>
            </a:r>
            <a:r>
              <a:rPr lang="en-US" sz="1700" b="1" kern="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120 dB</a:t>
            </a:r>
            <a:r>
              <a:rPr lang="en-US" sz="17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700" kern="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Ambulance siren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950"/>
              </a:spcAft>
            </a:pPr>
            <a:r>
              <a:rPr lang="en-US" sz="17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—</a:t>
            </a:r>
            <a:r>
              <a:rPr lang="en-US" sz="1700" b="1" kern="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110 dB</a:t>
            </a:r>
            <a:r>
              <a:rPr lang="en-US" sz="17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700" kern="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Car Horn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950"/>
              </a:spcAft>
            </a:pPr>
            <a:r>
              <a:rPr lang="en-US" sz="17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—</a:t>
            </a:r>
            <a:r>
              <a:rPr lang="en-US" sz="1700" b="1" kern="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100 dB</a:t>
            </a:r>
            <a:r>
              <a:rPr lang="en-US" sz="17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700" kern="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Jackhammer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950"/>
              </a:spcAft>
            </a:pPr>
            <a:r>
              <a:rPr lang="en-US" sz="17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—</a:t>
            </a:r>
            <a:r>
              <a:rPr lang="en-US" sz="1700" b="1" kern="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90 dB</a:t>
            </a:r>
            <a:r>
              <a:rPr lang="en-US" sz="17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700" kern="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Gas lawn mower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950"/>
              </a:spcAft>
            </a:pPr>
            <a:r>
              <a:rPr lang="en-US" sz="17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—</a:t>
            </a:r>
            <a:r>
              <a:rPr lang="en-US" sz="1700" b="1" kern="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80 dB</a:t>
            </a:r>
            <a:r>
              <a:rPr lang="en-US" sz="17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700" kern="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Garbage disposal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950"/>
              </a:spcAft>
            </a:pPr>
            <a:r>
              <a:rPr lang="en-US" sz="17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—</a:t>
            </a:r>
            <a:r>
              <a:rPr lang="en-US" sz="1700" b="1" kern="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70 dB</a:t>
            </a:r>
            <a:r>
              <a:rPr lang="en-US" sz="17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700" kern="1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Vacuum cleaner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950"/>
              </a:spcAft>
            </a:pPr>
            <a:r>
              <a:rPr lang="en-US" sz="17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— 60 dB</a:t>
            </a:r>
            <a:r>
              <a:rPr lang="en-US" sz="17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700" kern="1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Air conditioner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950"/>
              </a:spcAft>
            </a:pPr>
            <a:r>
              <a:rPr lang="en-US" sz="17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— 50 dB</a:t>
            </a:r>
            <a:r>
              <a:rPr lang="en-US" sz="17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700" kern="1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Refrigerator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950"/>
              </a:spcAft>
            </a:pPr>
            <a:r>
              <a:rPr lang="en-US" sz="17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—</a:t>
            </a:r>
            <a:r>
              <a:rPr lang="en-US" sz="1700" b="1" kern="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40 dB</a:t>
            </a:r>
            <a:r>
              <a:rPr lang="en-US" sz="17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  Library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950"/>
              </a:spcAft>
            </a:pPr>
            <a:r>
              <a:rPr lang="en-US" sz="17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— 30 dB</a:t>
            </a:r>
            <a:r>
              <a:rPr lang="en-US" sz="17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  Quiet rural area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950"/>
              </a:spcAft>
            </a:pPr>
            <a:r>
              <a:rPr lang="en-US" sz="17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— 20 dB</a:t>
            </a:r>
            <a:r>
              <a:rPr lang="en-US" sz="17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  Rustling leaves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950"/>
              </a:spcAft>
            </a:pPr>
            <a:r>
              <a:rPr lang="en-US" sz="17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— 10 dB</a:t>
            </a:r>
            <a:r>
              <a:rPr lang="en-US" sz="17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700" kern="1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17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reathing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950"/>
              </a:spcAft>
            </a:pPr>
            <a:r>
              <a:rPr lang="en-US" sz="1700" b="1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— 0 dB</a:t>
            </a:r>
            <a:r>
              <a:rPr lang="en-US" sz="17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sz="1700" kern="1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7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oftest sound a person can hear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CF38C-F639-DF08-C046-D887CDED6E1A}"/>
              </a:ext>
            </a:extLst>
          </p:cNvPr>
          <p:cNvSpPr txBox="1"/>
          <p:nvPr/>
        </p:nvSpPr>
        <p:spPr>
          <a:xfrm>
            <a:off x="2419896" y="956823"/>
            <a:ext cx="30286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i="1" kern="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hearing damage in 8 sec</a:t>
            </a:r>
            <a:endParaRPr lang="en-US" sz="16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D729D0-2B71-40D5-F263-42032F456CA3}"/>
              </a:ext>
            </a:extLst>
          </p:cNvPr>
          <p:cNvSpPr txBox="1"/>
          <p:nvPr/>
        </p:nvSpPr>
        <p:spPr>
          <a:xfrm>
            <a:off x="2419896" y="1371298"/>
            <a:ext cx="30286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i="1" kern="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… 1 min</a:t>
            </a:r>
            <a:endParaRPr lang="en-US" sz="16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049EB-EB6C-1664-6C94-3D528ADEA02C}"/>
              </a:ext>
            </a:extLst>
          </p:cNvPr>
          <p:cNvSpPr txBox="1"/>
          <p:nvPr/>
        </p:nvSpPr>
        <p:spPr>
          <a:xfrm>
            <a:off x="2419896" y="1773073"/>
            <a:ext cx="30286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i="1" kern="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… 15 min</a:t>
            </a:r>
            <a:endParaRPr lang="en-US" sz="16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30B5A-BA37-4113-FF52-176406197303}"/>
              </a:ext>
            </a:extLst>
          </p:cNvPr>
          <p:cNvSpPr txBox="1"/>
          <p:nvPr/>
        </p:nvSpPr>
        <p:spPr>
          <a:xfrm>
            <a:off x="2419896" y="2174848"/>
            <a:ext cx="30286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i="1" kern="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… 2 </a:t>
            </a:r>
            <a:r>
              <a:rPr lang="en-US" sz="1600" i="1" kern="1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hr</a:t>
            </a:r>
            <a:endParaRPr lang="en-US" sz="16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846CC8-0D72-96B8-D0C1-175C4AD7C1A6}"/>
              </a:ext>
            </a:extLst>
          </p:cNvPr>
          <p:cNvSpPr txBox="1"/>
          <p:nvPr/>
        </p:nvSpPr>
        <p:spPr>
          <a:xfrm>
            <a:off x="2419896" y="647123"/>
            <a:ext cx="30286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i="1" kern="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pain</a:t>
            </a:r>
            <a:endParaRPr lang="en-US" sz="16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A99EA1-95D6-E018-4185-7D246C7A7C4D}"/>
              </a:ext>
            </a:extLst>
          </p:cNvPr>
          <p:cNvSpPr txBox="1"/>
          <p:nvPr/>
        </p:nvSpPr>
        <p:spPr>
          <a:xfrm>
            <a:off x="2419896" y="2576623"/>
            <a:ext cx="30286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i="1" kern="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… 8 </a:t>
            </a:r>
            <a:r>
              <a:rPr lang="en-US" sz="1600" i="1" kern="1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hr</a:t>
            </a:r>
            <a:endParaRPr lang="en-US" sz="1600" i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82AA50-0389-F051-BB5D-937954C2BE3D}"/>
              </a:ext>
            </a:extLst>
          </p:cNvPr>
          <p:cNvGrpSpPr/>
          <p:nvPr/>
        </p:nvGrpSpPr>
        <p:grpSpPr>
          <a:xfrm>
            <a:off x="2761892" y="1020409"/>
            <a:ext cx="8977954" cy="3144087"/>
            <a:chOff x="2761892" y="1020409"/>
            <a:chExt cx="8977954" cy="35146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90959A-4DBA-ADB7-B583-D8701A2EE80C}"/>
                </a:ext>
              </a:extLst>
            </p:cNvPr>
            <p:cNvSpPr/>
            <p:nvPr/>
          </p:nvSpPr>
          <p:spPr>
            <a:xfrm>
              <a:off x="2761892" y="1020409"/>
              <a:ext cx="6193766" cy="3514643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E53E9026-CB8F-1D15-7635-7B98AC8EC91B}"/>
                </a:ext>
              </a:extLst>
            </p:cNvPr>
            <p:cNvSpPr/>
            <p:nvPr/>
          </p:nvSpPr>
          <p:spPr>
            <a:xfrm>
              <a:off x="9296396" y="1046782"/>
              <a:ext cx="267854" cy="3488269"/>
            </a:xfrm>
            <a:prstGeom prst="rightBrac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734470-265A-0CC9-BB06-69F2B03EBD9C}"/>
                </a:ext>
              </a:extLst>
            </p:cNvPr>
            <p:cNvSpPr txBox="1"/>
            <p:nvPr/>
          </p:nvSpPr>
          <p:spPr>
            <a:xfrm>
              <a:off x="9564250" y="2560083"/>
              <a:ext cx="2175596" cy="516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Bad for brain!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55E2FA-839E-61DF-104C-24D2C1772EAB}"/>
              </a:ext>
            </a:extLst>
          </p:cNvPr>
          <p:cNvGrpSpPr/>
          <p:nvPr/>
        </p:nvGrpSpPr>
        <p:grpSpPr>
          <a:xfrm>
            <a:off x="436553" y="910479"/>
            <a:ext cx="8348107" cy="2026837"/>
            <a:chOff x="436553" y="910479"/>
            <a:chExt cx="8348107" cy="202683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BECBBB2-FE6D-B998-978B-1BA01A35A1A4}"/>
                </a:ext>
              </a:extLst>
            </p:cNvPr>
            <p:cNvSpPr/>
            <p:nvPr/>
          </p:nvSpPr>
          <p:spPr>
            <a:xfrm>
              <a:off x="2590894" y="922091"/>
              <a:ext cx="6193766" cy="2015225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51AD6FF4-4DEE-CEFC-4120-C8991C73701B}"/>
                </a:ext>
              </a:extLst>
            </p:cNvPr>
            <p:cNvSpPr/>
            <p:nvPr/>
          </p:nvSpPr>
          <p:spPr>
            <a:xfrm rot="10800000">
              <a:off x="2235671" y="910479"/>
              <a:ext cx="267854" cy="1993086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8EFF25-096C-516F-4932-0B74FE2BAC66}"/>
                </a:ext>
              </a:extLst>
            </p:cNvPr>
            <p:cNvSpPr txBox="1"/>
            <p:nvPr/>
          </p:nvSpPr>
          <p:spPr>
            <a:xfrm>
              <a:off x="436553" y="1659224"/>
              <a:ext cx="18389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Bad for ear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657C03B-EE1C-9B64-B1BD-49BCFA5072A0}"/>
              </a:ext>
            </a:extLst>
          </p:cNvPr>
          <p:cNvSpPr txBox="1"/>
          <p:nvPr/>
        </p:nvSpPr>
        <p:spPr>
          <a:xfrm>
            <a:off x="0" y="6263225"/>
            <a:ext cx="3436824" cy="523216"/>
          </a:xfrm>
          <a:prstGeom prst="rect">
            <a:avLst/>
          </a:prstGeom>
          <a:noFill/>
        </p:spPr>
        <p:txBody>
          <a:bodyPr wrap="none" lIns="91274" tIns="45718" rIns="91274" bIns="45718" rtlCol="0">
            <a:spAutoFit/>
          </a:bodyPr>
          <a:lstStyle/>
          <a:p>
            <a:pPr marL="0" marR="0" lvl="0" indent="0" algn="l" defTabSz="912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Nina Kraus</a:t>
            </a:r>
          </a:p>
          <a:p>
            <a:pPr marL="0" marR="0" lvl="0" indent="0" algn="l" defTabSz="912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https://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brainvolts.northwestern.edu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</a:t>
            </a:r>
          </a:p>
        </p:txBody>
      </p:sp>
      <p:pic>
        <p:nvPicPr>
          <p:cNvPr id="22" name="Picture 21" descr="A colorful text on a white background&#10;&#10;Description automatically generated">
            <a:extLst>
              <a:ext uri="{FF2B5EF4-FFF2-40B4-BE49-F238E27FC236}">
                <a16:creationId xmlns:a16="http://schemas.microsoft.com/office/drawing/2014/main" id="{6D34975A-D8FE-542D-CECC-ED97626BD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41" y="4564015"/>
            <a:ext cx="1148115" cy="16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>
            <a:latin typeface="Comic Sans MS"/>
            <a:cs typeface="Comic Sans M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ACAF29AB-4F25-2A41-8A2C-3F4DD140B9F0}" vid="{33861A7E-EABC-334A-88B5-F773F7372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105</TotalTime>
  <Words>613</Words>
  <Application>Microsoft Macintosh PowerPoint</Application>
  <PresentationFormat>Widescreen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Comic Sans MS</vt:lpstr>
      <vt:lpstr>Default Theme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Kraus</dc:creator>
  <cp:lastModifiedBy>Cathy Wilson</cp:lastModifiedBy>
  <cp:revision>7</cp:revision>
  <dcterms:created xsi:type="dcterms:W3CDTF">2023-07-13T13:59:37Z</dcterms:created>
  <dcterms:modified xsi:type="dcterms:W3CDTF">2023-08-22T22:16:56Z</dcterms:modified>
</cp:coreProperties>
</file>